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0" r:id="rId2"/>
    <p:sldId id="261" r:id="rId3"/>
    <p:sldId id="268" r:id="rId4"/>
    <p:sldId id="311" r:id="rId5"/>
    <p:sldId id="266" r:id="rId6"/>
    <p:sldId id="267" r:id="rId7"/>
    <p:sldId id="282" r:id="rId8"/>
    <p:sldId id="283" r:id="rId9"/>
    <p:sldId id="312" r:id="rId10"/>
    <p:sldId id="284" r:id="rId11"/>
    <p:sldId id="313" r:id="rId12"/>
    <p:sldId id="286" r:id="rId13"/>
    <p:sldId id="288" r:id="rId14"/>
    <p:sldId id="289" r:id="rId15"/>
    <p:sldId id="290" r:id="rId16"/>
    <p:sldId id="291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1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405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4031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is the difference between pixel and </a:t>
            </a:r>
            <a:r>
              <a:rPr lang="en-US" baseline="0" dirty="0" err="1"/>
              <a:t>eyepoint</a:t>
            </a:r>
            <a:r>
              <a:rPr lang="en-US" baseline="0" dirty="0"/>
              <a:t>? What do we achieve?</a:t>
            </a:r>
          </a:p>
          <a:p>
            <a:r>
              <a:rPr lang="en-US" baseline="0" dirty="0"/>
              <a:t>Secondary rays are reflected rays – what kind of effect?</a:t>
            </a:r>
          </a:p>
          <a:p>
            <a:r>
              <a:rPr lang="en-US" baseline="0" dirty="0"/>
              <a:t>Shadow rays let us do shadows  -- how could we do that? Where do they start and end?</a:t>
            </a:r>
          </a:p>
          <a:p>
            <a:r>
              <a:rPr lang="en-US" baseline="0" dirty="0"/>
              <a:t>Light rays start at the light. What effect do they give us? Why don’t we start the primary rays at the light?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8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you implement a ray-triangle intersection test?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0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d9juPsv1QU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d9juPsv1QU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00759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136007"/>
            <a:ext cx="9144000" cy="6798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296: Data Structures Honors Section</a:t>
            </a:r>
            <a:br>
              <a:rPr lang="en-US" dirty="0">
                <a:latin typeface="Lato Medium" charset="0"/>
                <a:ea typeface="Lato Medium" charset="0"/>
                <a:cs typeface="Lato Medium" charset="0"/>
              </a:rPr>
            </a:br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Geometric Data Structures for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E398C1-B74B-4991-9CB0-5ABE86B68DE3}"/>
              </a:ext>
            </a:extLst>
          </p:cNvPr>
          <p:cNvSpPr txBox="1">
            <a:spLocks/>
          </p:cNvSpPr>
          <p:nvPr/>
        </p:nvSpPr>
        <p:spPr>
          <a:xfrm>
            <a:off x="1676400" y="2242923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Introduction to Ray Tracing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the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92880" y="1439500"/>
            <a:ext cx="8713287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Recommended text: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60DCA-6D09-4FCA-A99B-470E5E41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470" y="109416"/>
            <a:ext cx="421598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74BFD8-9583-48D4-907A-EA4D0D89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5" y="3959350"/>
            <a:ext cx="5555252" cy="2590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213E71-7703-492D-9034-3E9418F922B7}"/>
              </a:ext>
            </a:extLst>
          </p:cNvPr>
          <p:cNvSpPr txBox="1"/>
          <p:nvPr/>
        </p:nvSpPr>
        <p:spPr>
          <a:xfrm>
            <a:off x="2632166" y="2199799"/>
            <a:ext cx="469351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$2.99 on Amazon (Kindle edition)</a:t>
            </a:r>
          </a:p>
        </p:txBody>
      </p:sp>
    </p:spTree>
    <p:extLst>
      <p:ext uri="{BB962C8B-B14F-4D97-AF65-F5344CB8AC3E}">
        <p14:creationId xmlns:p14="http://schemas.microsoft.com/office/powerpoint/2010/main" val="257756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the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24526" y="2595563"/>
            <a:ext cx="8713287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Recommended text: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571" y="2692733"/>
            <a:ext cx="2743577" cy="34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3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C++</a:t>
            </a:r>
          </a:p>
          <a:p>
            <a:r>
              <a:rPr lang="en-US" dirty="0"/>
              <a:t>Use the </a:t>
            </a:r>
            <a:r>
              <a:rPr lang="en-US" dirty="0" err="1"/>
              <a:t>libpng</a:t>
            </a:r>
            <a:endParaRPr lang="en-US" dirty="0"/>
          </a:p>
          <a:p>
            <a:r>
              <a:rPr lang="en-US" dirty="0"/>
              <a:t>If you want, use </a:t>
            </a:r>
            <a:r>
              <a:rPr lang="en-US" dirty="0" err="1"/>
              <a:t>libglm</a:t>
            </a:r>
            <a:r>
              <a:rPr lang="en-US" dirty="0"/>
              <a:t> for math….</a:t>
            </a:r>
          </a:p>
          <a:p>
            <a:r>
              <a:rPr lang="en-US" dirty="0"/>
              <a:t>Help each other out on Piazza</a:t>
            </a:r>
          </a:p>
          <a:p>
            <a:endParaRPr lang="en-US" dirty="0"/>
          </a:p>
          <a:p>
            <a:r>
              <a:rPr lang="en-US" dirty="0"/>
              <a:t>You can use other people’s code.</a:t>
            </a:r>
          </a:p>
          <a:p>
            <a:pPr lvl="1"/>
            <a:r>
              <a:rPr lang="en-US" dirty="0"/>
              <a:t>You have to document your use</a:t>
            </a:r>
          </a:p>
          <a:p>
            <a:pPr lvl="1"/>
            <a:r>
              <a:rPr lang="en-US" dirty="0"/>
              <a:t>Failure to do so results in a 0 on the assignment	</a:t>
            </a:r>
          </a:p>
        </p:txBody>
      </p:sp>
    </p:spTree>
    <p:extLst>
      <p:ext uri="{BB962C8B-B14F-4D97-AF65-F5344CB8AC3E}">
        <p14:creationId xmlns:p14="http://schemas.microsoft.com/office/powerpoint/2010/main" val="1660509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 of Light 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938" y="2024185"/>
            <a:ext cx="11895016" cy="3171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Three key ideas about light rays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Light travels in straight lines (mostly)</a:t>
            </a:r>
          </a:p>
          <a:p>
            <a:r>
              <a:rPr lang="en-US" dirty="0"/>
              <a:t>Light rays do not interfere with each other if they cross</a:t>
            </a:r>
          </a:p>
          <a:p>
            <a:r>
              <a:rPr lang="en-US" dirty="0"/>
              <a:t>Light rays travel from light sources to the eye, </a:t>
            </a:r>
            <a:br>
              <a:rPr lang="en-US" dirty="0"/>
            </a:br>
            <a:r>
              <a:rPr lang="en-US" dirty="0"/>
              <a:t>but the physics is invariant under path reversal–reciprocity</a:t>
            </a:r>
          </a:p>
        </p:txBody>
      </p:sp>
    </p:spTree>
    <p:extLst>
      <p:ext uri="{BB962C8B-B14F-4D97-AF65-F5344CB8AC3E}">
        <p14:creationId xmlns:p14="http://schemas.microsoft.com/office/powerpoint/2010/main" val="3251897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986665" cy="990600"/>
          </a:xfrm>
        </p:spPr>
        <p:txBody>
          <a:bodyPr>
            <a:normAutofit/>
          </a:bodyPr>
          <a:lstStyle/>
          <a:p>
            <a:r>
              <a:rPr lang="en-US" dirty="0"/>
              <a:t>Ray Tracing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7" y="1068905"/>
            <a:ext cx="11215077" cy="5253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9087" y="6137990"/>
            <a:ext cx="77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i="1" dirty="0"/>
              <a:t>Ray Tracing from the Ground Up </a:t>
            </a:r>
            <a:r>
              <a:rPr lang="en-US" dirty="0"/>
              <a:t>by Kevin Suffern</a:t>
            </a:r>
          </a:p>
        </p:txBody>
      </p:sp>
    </p:spTree>
    <p:extLst>
      <p:ext uri="{BB962C8B-B14F-4D97-AF65-F5344CB8AC3E}">
        <p14:creationId xmlns:p14="http://schemas.microsoft.com/office/powerpoint/2010/main" val="335210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pic>
        <p:nvPicPr>
          <p:cNvPr id="5" name="Picture 4" descr="Figure03.02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3" y="2075956"/>
            <a:ext cx="5656940" cy="3804144"/>
          </a:xfrm>
          <a:prstGeom prst="rect">
            <a:avLst/>
          </a:prstGeom>
        </p:spPr>
      </p:pic>
      <p:pic>
        <p:nvPicPr>
          <p:cNvPr id="7" name="Picture 6" descr="Figure03.02(f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53" y="2075956"/>
            <a:ext cx="5696706" cy="38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7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986665" cy="990600"/>
          </a:xfrm>
        </p:spPr>
        <p:txBody>
          <a:bodyPr>
            <a:normAutofit/>
          </a:bodyPr>
          <a:lstStyle/>
          <a:p>
            <a:r>
              <a:rPr lang="en-US" dirty="0"/>
              <a:t>Ray Tracing – basic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4402" y="1567072"/>
            <a:ext cx="867597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some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specify a material for each object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some light 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define window that consists of a grid of pixels (the view plane)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for each pixel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		shoot a ray into the model world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        compute the intersection of the ray with each object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       	find the intersection (if any) closest to the view plane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         if there was an intersection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	 	  use lights and material to compute the pixel color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     	else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                 pixel is set to background color</a:t>
            </a:r>
          </a:p>
        </p:txBody>
      </p:sp>
    </p:spTree>
    <p:extLst>
      <p:ext uri="{BB962C8B-B14F-4D97-AF65-F5344CB8AC3E}">
        <p14:creationId xmlns:p14="http://schemas.microsoft.com/office/powerpoint/2010/main" val="303412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Well…actually we’re ray-casting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57047"/>
            <a:ext cx="11353800" cy="4109284"/>
          </a:xfrm>
        </p:spPr>
        <p:txBody>
          <a:bodyPr/>
          <a:lstStyle/>
          <a:p>
            <a:r>
              <a:rPr lang="en-US" dirty="0"/>
              <a:t>We can also cast some other rays to achieve other effects</a:t>
            </a:r>
          </a:p>
          <a:p>
            <a:pPr lvl="1"/>
            <a:r>
              <a:rPr lang="en-US" dirty="0"/>
              <a:t>That’s when we are able to say we ray-tracing</a:t>
            </a:r>
          </a:p>
          <a:p>
            <a:r>
              <a:rPr lang="en-US" dirty="0"/>
              <a:t>Types of rays:</a:t>
            </a:r>
          </a:p>
          <a:p>
            <a:pPr lvl="1"/>
            <a:r>
              <a:rPr lang="en-US" dirty="0"/>
              <a:t>Primary rays – rays shot from pixel (or </a:t>
            </a:r>
            <a:r>
              <a:rPr lang="en-US" dirty="0" err="1"/>
              <a:t>eyepoint</a:t>
            </a:r>
            <a:r>
              <a:rPr lang="en-US" dirty="0"/>
              <a:t>) into the world </a:t>
            </a:r>
          </a:p>
          <a:p>
            <a:pPr lvl="1"/>
            <a:r>
              <a:rPr lang="en-US" dirty="0"/>
              <a:t>Secondary rays</a:t>
            </a:r>
          </a:p>
          <a:p>
            <a:pPr lvl="1"/>
            <a:r>
              <a:rPr lang="en-US" dirty="0"/>
              <a:t>Shadow rays</a:t>
            </a:r>
          </a:p>
          <a:p>
            <a:pPr lvl="1"/>
            <a:r>
              <a:rPr lang="en-US" dirty="0"/>
              <a:t>Light rays</a:t>
            </a:r>
          </a:p>
        </p:txBody>
      </p:sp>
    </p:spTree>
    <p:extLst>
      <p:ext uri="{BB962C8B-B14F-4D97-AF65-F5344CB8AC3E}">
        <p14:creationId xmlns:p14="http://schemas.microsoft.com/office/powerpoint/2010/main" val="163320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ray-tracing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9459" y="6307952"/>
            <a:ext cx="77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i="1" dirty="0"/>
              <a:t>Ray Tracing from the Ground Up </a:t>
            </a:r>
            <a:r>
              <a:rPr lang="en-US" dirty="0"/>
              <a:t>by Kevin Suffern</a:t>
            </a:r>
          </a:p>
        </p:txBody>
      </p:sp>
      <p:pic>
        <p:nvPicPr>
          <p:cNvPr id="4" name="Content Placeholder 3" descr="Figure03.0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86" r="-13086"/>
          <a:stretch>
            <a:fillRect/>
          </a:stretch>
        </p:blipFill>
        <p:spPr>
          <a:xfrm>
            <a:off x="1219200" y="1402167"/>
            <a:ext cx="9838923" cy="4745616"/>
          </a:xfrm>
        </p:spPr>
      </p:pic>
    </p:spTree>
    <p:extLst>
      <p:ext uri="{BB962C8B-B14F-4D97-AF65-F5344CB8AC3E}">
        <p14:creationId xmlns:p14="http://schemas.microsoft.com/office/powerpoint/2010/main" val="138489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dirty="0"/>
              <a:t>Orthographic ray-tracing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9460" y="5906890"/>
            <a:ext cx="77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i="1" dirty="0"/>
              <a:t>Ray Tracing from the Ground Up </a:t>
            </a:r>
            <a:r>
              <a:rPr lang="en-US" dirty="0"/>
              <a:t>by Kevin Suffern</a:t>
            </a:r>
          </a:p>
        </p:txBody>
      </p:sp>
      <p:pic>
        <p:nvPicPr>
          <p:cNvPr id="5" name="Content Placeholder 4" descr="Figure03.0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" b="239"/>
          <a:stretch>
            <a:fillRect/>
          </a:stretch>
        </p:blipFill>
        <p:spPr>
          <a:xfrm>
            <a:off x="1840443" y="1905047"/>
            <a:ext cx="8261360" cy="3984202"/>
          </a:xfrm>
        </p:spPr>
      </p:pic>
    </p:spTree>
    <p:extLst>
      <p:ext uri="{BB962C8B-B14F-4D97-AF65-F5344CB8AC3E}">
        <p14:creationId xmlns:p14="http://schemas.microsoft.com/office/powerpoint/2010/main" val="355152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74" y="152400"/>
            <a:ext cx="958579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Great Moments in Computer Graphics…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741312"/>
            <a:ext cx="8138455" cy="2964287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Academy Award for </a:t>
            </a:r>
            <a:r>
              <a:rPr lang="en-US" dirty="0" err="1">
                <a:hlinkClick r:id="rId3"/>
              </a:rPr>
              <a:t>Physcially</a:t>
            </a:r>
            <a:r>
              <a:rPr lang="en-US" dirty="0">
                <a:hlinkClick r:id="rId3"/>
              </a:rPr>
              <a:t>-Based Rendering</a:t>
            </a:r>
            <a:endParaRPr lang="en-US" dirty="0"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8E972C48-152F-4D46-BD90-259750C2B2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0998" y="967525"/>
            <a:ext cx="6754969" cy="506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E34818-D57E-43DE-94E3-C068D7587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855" y="824784"/>
            <a:ext cx="19145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1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Rays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906214" y="2224355"/>
          <a:ext cx="2541588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609600" imgH="393700" progId="Equation.3">
                  <p:embed/>
                </p:oleObj>
              </mc:Choice>
              <mc:Fallback>
                <p:oleObj name="Equation" r:id="rId3" imgW="609600" imgH="3937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6214" y="2224355"/>
                        <a:ext cx="2541588" cy="164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80409" y="5222744"/>
            <a:ext cx="5789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a point on the ray</a:t>
            </a:r>
          </a:p>
          <a:p>
            <a:r>
              <a:rPr lang="en-US" dirty="0"/>
              <a:t>o is point that is origin of the ray</a:t>
            </a:r>
          </a:p>
          <a:p>
            <a:r>
              <a:rPr lang="en-US" dirty="0"/>
              <a:t>t is scalar parameter</a:t>
            </a:r>
          </a:p>
          <a:p>
            <a:r>
              <a:rPr lang="en-US" dirty="0"/>
              <a:t>d is unit vector giving the direction of the ray </a:t>
            </a:r>
          </a:p>
        </p:txBody>
      </p:sp>
      <p:pic>
        <p:nvPicPr>
          <p:cNvPr id="3" name="Picture 2" descr="Figure03.03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3" y="2355203"/>
            <a:ext cx="57658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44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Intersecting Rays and Implicit Surfaces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3884051" y="3289034"/>
          <a:ext cx="2159374" cy="178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3" imgW="800100" imgH="660400" progId="Equation.3">
                  <p:embed/>
                </p:oleObj>
              </mc:Choice>
              <mc:Fallback>
                <p:oleObj name="Equation" r:id="rId3" imgW="800100" imgH="6604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4051" y="3289034"/>
                        <a:ext cx="2159374" cy="1781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04403" y="2276378"/>
            <a:ext cx="863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intersect an implicit surface with a ray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Just find the point p on the ray that satisfies the equation for the implicit surface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4402" y="5723935"/>
            <a:ext cx="712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we’ll just focus on planes and spheres….</a:t>
            </a:r>
          </a:p>
        </p:txBody>
      </p:sp>
    </p:spTree>
    <p:extLst>
      <p:ext uri="{BB962C8B-B14F-4D97-AF65-F5344CB8AC3E}">
        <p14:creationId xmlns:p14="http://schemas.microsoft.com/office/powerpoint/2010/main" val="3679885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Equation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795560" y="2443775"/>
          <a:ext cx="4436913" cy="1463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3" imgW="1270000" imgH="419100" progId="Equation.3">
                  <p:embed/>
                </p:oleObj>
              </mc:Choice>
              <mc:Fallback>
                <p:oleObj name="Equation" r:id="rId3" imgW="1270000" imgH="4191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560" y="2443775"/>
                        <a:ext cx="4436913" cy="1463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Figure02.10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9" r="28246"/>
          <a:stretch/>
        </p:blipFill>
        <p:spPr>
          <a:xfrm>
            <a:off x="6445488" y="2453064"/>
            <a:ext cx="3992326" cy="2907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4993" y="4069483"/>
            <a:ext cx="6125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</a:t>
            </a:r>
            <a:r>
              <a:rPr lang="en-US" i="1" dirty="0"/>
              <a:t>a</a:t>
            </a:r>
            <a:r>
              <a:rPr lang="en-US" dirty="0"/>
              <a:t> is a point on the plane</a:t>
            </a:r>
            <a:br>
              <a:rPr lang="en-US" dirty="0"/>
            </a:br>
            <a:r>
              <a:rPr lang="en-US" dirty="0"/>
              <a:t>And </a:t>
            </a:r>
            <a:r>
              <a:rPr lang="en-US" i="1" dirty="0"/>
              <a:t>n</a:t>
            </a:r>
            <a:r>
              <a:rPr lang="en-US" dirty="0"/>
              <a:t> is the normal</a:t>
            </a:r>
          </a:p>
          <a:p>
            <a:endParaRPr lang="en-US" dirty="0"/>
          </a:p>
          <a:p>
            <a:r>
              <a:rPr lang="en-US" dirty="0"/>
              <a:t>All points </a:t>
            </a:r>
            <a:r>
              <a:rPr lang="en-US" i="1" dirty="0"/>
              <a:t>p</a:t>
            </a:r>
            <a:r>
              <a:rPr lang="en-US" dirty="0"/>
              <a:t> that satisfy the equation form the plane</a:t>
            </a:r>
          </a:p>
        </p:txBody>
      </p:sp>
    </p:spTree>
    <p:extLst>
      <p:ext uri="{BB962C8B-B14F-4D97-AF65-F5344CB8AC3E}">
        <p14:creationId xmlns:p14="http://schemas.microsoft.com/office/powerpoint/2010/main" val="3155115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Ray-Plane Intersection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893888" y="2579688"/>
          <a:ext cx="4349750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3" imgW="1371600" imgH="660400" progId="Equation.3">
                  <p:embed/>
                </p:oleObj>
              </mc:Choice>
              <mc:Fallback>
                <p:oleObj name="Equation" r:id="rId3" imgW="1371600" imgH="6604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3888" y="2579688"/>
                        <a:ext cx="4349750" cy="209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0782" y="2227308"/>
            <a:ext cx="291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plane equation with normal n and point on plane 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4806" y="4816683"/>
            <a:ext cx="8353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if d is parallel to the plane?</a:t>
            </a:r>
          </a:p>
          <a:p>
            <a:endParaRPr lang="en-US" dirty="0"/>
          </a:p>
          <a:p>
            <a:r>
              <a:rPr lang="en-US" dirty="0"/>
              <a:t>How do you know if the hit happens in front or behind the view plane?</a:t>
            </a:r>
          </a:p>
        </p:txBody>
      </p:sp>
    </p:spTree>
    <p:extLst>
      <p:ext uri="{BB962C8B-B14F-4D97-AF65-F5344CB8AC3E}">
        <p14:creationId xmlns:p14="http://schemas.microsoft.com/office/powerpoint/2010/main" val="816850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Ray-Sphere Intersection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182415" y="2903207"/>
          <a:ext cx="5910617" cy="188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3" imgW="2908300" imgH="927100" progId="Equation.3">
                  <p:embed/>
                </p:oleObj>
              </mc:Choice>
              <mc:Fallback>
                <p:oleObj name="Equation" r:id="rId3" imgW="2908300" imgH="9271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2415" y="2903207"/>
                        <a:ext cx="5910617" cy="1882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17678" y="2919703"/>
            <a:ext cx="263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of a sphere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82414" y="4601373"/>
            <a:ext cx="638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So…a quadratic equation that we can solve</a:t>
            </a:r>
          </a:p>
        </p:txBody>
      </p:sp>
    </p:spTree>
    <p:extLst>
      <p:ext uri="{BB962C8B-B14F-4D97-AF65-F5344CB8AC3E}">
        <p14:creationId xmlns:p14="http://schemas.microsoft.com/office/powerpoint/2010/main" val="3783463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dirty="0"/>
              <a:t>Ray-Sphere Intersection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423" y="2106270"/>
            <a:ext cx="5415399" cy="3688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99231" y="6071845"/>
            <a:ext cx="77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</a:t>
            </a:r>
            <a:r>
              <a:rPr lang="en-US" i="1" dirty="0"/>
              <a:t>CS348b: Image Synthesis </a:t>
            </a:r>
            <a:r>
              <a:rPr lang="en-US" dirty="0"/>
              <a:t>by Matt Pharr</a:t>
            </a:r>
          </a:p>
        </p:txBody>
      </p:sp>
    </p:spTree>
    <p:extLst>
      <p:ext uri="{BB962C8B-B14F-4D97-AF65-F5344CB8AC3E}">
        <p14:creationId xmlns:p14="http://schemas.microsoft.com/office/powerpoint/2010/main" val="506451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in Triangle Test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742" r="-2553"/>
          <a:stretch/>
        </p:blipFill>
        <p:spPr>
          <a:xfrm>
            <a:off x="1870379" y="2136717"/>
            <a:ext cx="5937930" cy="4129613"/>
          </a:xfrm>
        </p:spPr>
      </p:pic>
      <p:sp>
        <p:nvSpPr>
          <p:cNvPr id="5" name="TextBox 4"/>
          <p:cNvSpPr txBox="1"/>
          <p:nvPr/>
        </p:nvSpPr>
        <p:spPr>
          <a:xfrm>
            <a:off x="2446356" y="6266329"/>
            <a:ext cx="77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</a:t>
            </a:r>
            <a:r>
              <a:rPr lang="en-US" i="1" dirty="0"/>
              <a:t>CS348b: Image Synthesis </a:t>
            </a:r>
            <a:r>
              <a:rPr lang="en-US" dirty="0"/>
              <a:t>by Matt Pharr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5437" y="4562820"/>
            <a:ext cx="199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/>
              </a:rPr>
              <a:t></a:t>
            </a:r>
            <a:r>
              <a:rPr lang="en-US" dirty="0"/>
              <a:t>should be b2</a:t>
            </a:r>
          </a:p>
        </p:txBody>
      </p:sp>
    </p:spTree>
    <p:extLst>
      <p:ext uri="{BB962C8B-B14F-4D97-AF65-F5344CB8AC3E}">
        <p14:creationId xmlns:p14="http://schemas.microsoft.com/office/powerpoint/2010/main" val="2033155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Barycentric</a:t>
            </a:r>
            <a:r>
              <a:rPr lang="en-US" dirty="0"/>
              <a:t> Coordinates for Triangles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797" y="1835088"/>
            <a:ext cx="8570426" cy="3670767"/>
          </a:xfrm>
        </p:spPr>
        <p:txBody>
          <a:bodyPr/>
          <a:lstStyle/>
          <a:p>
            <a:r>
              <a:rPr lang="en-US" dirty="0"/>
              <a:t>Describe location of point in a triangle in relation to the vertices</a:t>
            </a:r>
          </a:p>
          <a:p>
            <a:r>
              <a:rPr lang="en-US" dirty="0"/>
              <a:t>p=(λ</a:t>
            </a:r>
            <a:r>
              <a:rPr lang="en-US" baseline="-25000" dirty="0"/>
              <a:t>1</a:t>
            </a:r>
            <a:r>
              <a:rPr lang="en-US" dirty="0"/>
              <a:t>,λ</a:t>
            </a:r>
            <a:r>
              <a:rPr lang="en-US" baseline="-25000" dirty="0"/>
              <a:t>2 </a:t>
            </a:r>
            <a:r>
              <a:rPr lang="en-US" dirty="0"/>
              <a:t>,λ</a:t>
            </a:r>
            <a:r>
              <a:rPr lang="en-US" baseline="-25000" dirty="0"/>
              <a:t>3</a:t>
            </a:r>
            <a:r>
              <a:rPr lang="en-US" dirty="0"/>
              <a:t>) where the following are true</a:t>
            </a:r>
          </a:p>
          <a:p>
            <a:pPr lvl="1"/>
            <a:r>
              <a:rPr lang="en-US" dirty="0"/>
              <a:t>p=λ</a:t>
            </a:r>
            <a:r>
              <a:rPr lang="en-US" baseline="-25000" dirty="0"/>
              <a:t>1</a:t>
            </a:r>
            <a:r>
              <a:rPr lang="en-US" dirty="0"/>
              <a:t>a + λ</a:t>
            </a:r>
            <a:r>
              <a:rPr lang="en-US" baseline="-25000" dirty="0"/>
              <a:t>2 </a:t>
            </a:r>
            <a:r>
              <a:rPr lang="en-US" dirty="0"/>
              <a:t>b +λ</a:t>
            </a:r>
            <a:r>
              <a:rPr lang="en-US" baseline="-25000" dirty="0"/>
              <a:t>3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λ</a:t>
            </a:r>
            <a:r>
              <a:rPr lang="en-US" baseline="-25000" dirty="0"/>
              <a:t>1</a:t>
            </a:r>
            <a:r>
              <a:rPr lang="en-US" dirty="0"/>
              <a:t>+λ</a:t>
            </a:r>
            <a:r>
              <a:rPr lang="en-US" baseline="-25000" dirty="0"/>
              <a:t>2 </a:t>
            </a:r>
            <a:r>
              <a:rPr lang="en-US" dirty="0"/>
              <a:t>+λ</a:t>
            </a:r>
            <a:r>
              <a:rPr lang="en-US" baseline="-25000" dirty="0"/>
              <a:t>3</a:t>
            </a:r>
            <a:r>
              <a:rPr lang="en-US" dirty="0"/>
              <a:t>= 1</a:t>
            </a:r>
          </a:p>
          <a:p>
            <a:r>
              <a:rPr lang="en-US" dirty="0"/>
              <a:t>To interpolate a function sampled</a:t>
            </a:r>
          </a:p>
          <a:p>
            <a:pPr marL="0" indent="0">
              <a:buNone/>
            </a:pPr>
            <a:r>
              <a:rPr lang="en-US" dirty="0"/>
              <a:t>at the vertices we just do:</a:t>
            </a:r>
          </a:p>
          <a:p>
            <a:pPr marL="0" lvl="1" indent="0"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b="1" dirty="0"/>
              <a:t>f(p)=λ</a:t>
            </a:r>
            <a:r>
              <a:rPr lang="en-US" b="1" baseline="-25000" dirty="0"/>
              <a:t>1</a:t>
            </a:r>
            <a:r>
              <a:rPr lang="en-US" b="1" dirty="0"/>
              <a:t>f(a) + λ</a:t>
            </a:r>
            <a:r>
              <a:rPr lang="en-US" b="1" baseline="-25000" dirty="0"/>
              <a:t>2 </a:t>
            </a:r>
            <a:r>
              <a:rPr lang="en-US" b="1" dirty="0"/>
              <a:t>f(b) +λ</a:t>
            </a:r>
            <a:r>
              <a:rPr lang="en-US" b="1" baseline="-25000" dirty="0"/>
              <a:t>3</a:t>
            </a:r>
            <a:r>
              <a:rPr lang="en-US" b="1" dirty="0"/>
              <a:t>f(c)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5540323" y="3964212"/>
            <a:ext cx="3638720" cy="2557003"/>
          </a:xfrm>
          <a:prstGeom prst="triangl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27606" y="5328149"/>
            <a:ext cx="41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9536" y="3594879"/>
            <a:ext cx="44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9738" y="6191047"/>
            <a:ext cx="4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79043" y="6191047"/>
            <a:ext cx="63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03470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Barycentric</a:t>
            </a:r>
            <a:r>
              <a:rPr lang="en-US" dirty="0"/>
              <a:t> Coordinates for Triangles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6158221" y="3964212"/>
            <a:ext cx="3638720" cy="2557003"/>
          </a:xfrm>
          <a:prstGeom prst="triangl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45504" y="5328149"/>
            <a:ext cx="41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57434" y="3594879"/>
            <a:ext cx="44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7636" y="6191047"/>
            <a:ext cx="4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96941" y="6191047"/>
            <a:ext cx="63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617142" y="3964211"/>
            <a:ext cx="377604" cy="1544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2"/>
          </p:cNvCxnSpPr>
          <p:nvPr/>
        </p:nvCxnSpPr>
        <p:spPr>
          <a:xfrm flipV="1">
            <a:off x="6158222" y="5508710"/>
            <a:ext cx="1458921" cy="10125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4"/>
          </p:cNvCxnSpPr>
          <p:nvPr/>
        </p:nvCxnSpPr>
        <p:spPr>
          <a:xfrm flipH="1" flipV="1">
            <a:off x="7617143" y="5508710"/>
            <a:ext cx="2179799" cy="10125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94378" y="5139377"/>
            <a:ext cx="121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cap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6776118" y="5324043"/>
            <a:ext cx="121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bap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7085064" y="6002281"/>
            <a:ext cx="121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cbp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1489673" y="4945761"/>
            <a:ext cx="4668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Coordinates are the signed area of the </a:t>
            </a:r>
          </a:p>
          <a:p>
            <a:r>
              <a:rPr lang="en-US" dirty="0"/>
              <a:t>opposite </a:t>
            </a:r>
            <a:r>
              <a:rPr lang="en-US" dirty="0" err="1"/>
              <a:t>subtriangle</a:t>
            </a:r>
            <a:r>
              <a:rPr lang="en-US" dirty="0"/>
              <a:t> divided by area of the triangle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09009" y="2259209"/>
                <a:ext cx="7255823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/>
                  <a:t>The area of triangle </a:t>
                </a:r>
                <a:r>
                  <a:rPr lang="en-US" dirty="0" err="1"/>
                  <a:t>abc</a:t>
                </a:r>
                <a:r>
                  <a:rPr lang="en-US" dirty="0"/>
                  <a:t> can be found by cross product: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𝐴𝑅𝐸𝐴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𝑎𝑏𝑐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</a:rPr>
                            <m:t>)×(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 we have:</a:t>
                </a:r>
              </a:p>
              <a:p>
                <a:r>
                  <a:rPr lang="en-US" dirty="0"/>
                  <a:t>λ</a:t>
                </a:r>
                <a:r>
                  <a:rPr lang="en-US" baseline="-25000" dirty="0"/>
                  <a:t>1</a:t>
                </a:r>
                <a:r>
                  <a:rPr lang="en-US" dirty="0"/>
                  <a:t>= </a:t>
                </a:r>
                <a:r>
                  <a:rPr lang="en-US" dirty="0" err="1"/>
                  <a:t>AREA</a:t>
                </a:r>
                <a:r>
                  <a:rPr lang="en-US" baseline="-25000" dirty="0" err="1"/>
                  <a:t>cbp</a:t>
                </a:r>
                <a:r>
                  <a:rPr lang="en-US" dirty="0"/>
                  <a:t>/</a:t>
                </a:r>
                <a:r>
                  <a:rPr lang="en-US" dirty="0" err="1"/>
                  <a:t>AREA</a:t>
                </a:r>
                <a:r>
                  <a:rPr lang="en-US" baseline="-25000" dirty="0" err="1"/>
                  <a:t>abc</a:t>
                </a:r>
                <a:endParaRPr lang="en-US" baseline="-25000" dirty="0"/>
              </a:p>
              <a:p>
                <a:r>
                  <a:rPr lang="en-US" dirty="0"/>
                  <a:t>λ</a:t>
                </a:r>
                <a:r>
                  <a:rPr lang="en-US" baseline="-25000" dirty="0"/>
                  <a:t>2</a:t>
                </a:r>
                <a:r>
                  <a:rPr lang="en-US" dirty="0"/>
                  <a:t>= </a:t>
                </a:r>
                <a:r>
                  <a:rPr lang="en-US" dirty="0" err="1"/>
                  <a:t>AREA</a:t>
                </a:r>
                <a:r>
                  <a:rPr lang="en-US" baseline="-25000" dirty="0" err="1"/>
                  <a:t>cap</a:t>
                </a:r>
                <a:r>
                  <a:rPr lang="en-US" dirty="0"/>
                  <a:t>/</a:t>
                </a:r>
                <a:r>
                  <a:rPr lang="en-US" dirty="0" err="1"/>
                  <a:t>AREA</a:t>
                </a:r>
                <a:r>
                  <a:rPr lang="en-US" baseline="-25000" dirty="0" err="1"/>
                  <a:t>abc</a:t>
                </a:r>
                <a:endParaRPr lang="en-US" baseline="-25000" dirty="0"/>
              </a:p>
              <a:p>
                <a:r>
                  <a:rPr lang="en-US" dirty="0"/>
                  <a:t>λ</a:t>
                </a:r>
                <a:r>
                  <a:rPr lang="en-US" baseline="-25000" dirty="0"/>
                  <a:t>3</a:t>
                </a:r>
                <a:r>
                  <a:rPr lang="en-US" dirty="0"/>
                  <a:t>= </a:t>
                </a:r>
                <a:r>
                  <a:rPr lang="en-US" dirty="0" err="1"/>
                  <a:t>AREA</a:t>
                </a:r>
                <a:r>
                  <a:rPr lang="en-US" baseline="-25000" dirty="0" err="1"/>
                  <a:t>bap</a:t>
                </a:r>
                <a:r>
                  <a:rPr lang="en-US" dirty="0"/>
                  <a:t>/</a:t>
                </a:r>
                <a:r>
                  <a:rPr lang="en-US" dirty="0" err="1"/>
                  <a:t>AREA</a:t>
                </a:r>
                <a:r>
                  <a:rPr lang="en-US" baseline="-25000" dirty="0" err="1"/>
                  <a:t>abc</a:t>
                </a:r>
                <a:r>
                  <a:rPr lang="en-US" baseline="-25000" dirty="0"/>
                  <a:t> </a:t>
                </a:r>
                <a:endParaRPr lang="en-US" dirty="0"/>
              </a:p>
              <a:p>
                <a:endParaRPr lang="en-US" baseline="-25000" dirty="0"/>
              </a:p>
              <a:p>
                <a:r>
                  <a:rPr lang="en-US" dirty="0"/>
                  <a:t>How can we optimize computation </a:t>
                </a:r>
                <a:r>
                  <a:rPr lang="en-US"/>
                  <a:t>of λ</a:t>
                </a:r>
                <a:r>
                  <a:rPr lang="en-US" baseline="-25000"/>
                  <a:t>3</a:t>
                </a:r>
                <a:r>
                  <a:rPr lang="en-US"/>
                  <a:t>?</a:t>
                </a:r>
                <a:endParaRPr lang="en-US" dirty="0"/>
              </a:p>
              <a:p>
                <a:endParaRPr lang="en-US" baseline="-25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009" y="2259209"/>
                <a:ext cx="7255823" cy="2954655"/>
              </a:xfrm>
              <a:prstGeom prst="rect">
                <a:avLst/>
              </a:prstGeom>
              <a:blipFill>
                <a:blip r:embed="rId2"/>
                <a:stretch>
                  <a:fillRect l="-756" t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27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Pixel Coordinates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354" y="2754747"/>
            <a:ext cx="6014647" cy="395016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60265" y="2082498"/>
          <a:ext cx="4559417" cy="1464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4" imgW="1384300" imgH="444500" progId="Equation.3">
                  <p:embed/>
                </p:oleObj>
              </mc:Choice>
              <mc:Fallback>
                <p:oleObj name="Equation" r:id="rId4" imgW="1384300" imgH="4445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0265" y="2082498"/>
                        <a:ext cx="4559417" cy="1464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455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7023A6-140C-4CEA-87B1-34CA701B6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7" b="73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Rendering by Simulating Light Transport</a:t>
            </a:r>
          </a:p>
        </p:txBody>
      </p:sp>
    </p:spTree>
    <p:extLst>
      <p:ext uri="{BB962C8B-B14F-4D97-AF65-F5344CB8AC3E}">
        <p14:creationId xmlns:p14="http://schemas.microsoft.com/office/powerpoint/2010/main" val="1557651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Changed?</a:t>
            </a:r>
          </a:p>
        </p:txBody>
      </p:sp>
      <p:pic>
        <p:nvPicPr>
          <p:cNvPr id="4" name="Content Placeholder 3" descr="Figure03.20(a)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0" r="-8677"/>
          <a:stretch/>
        </p:blipFill>
        <p:spPr>
          <a:xfrm>
            <a:off x="1524000" y="2242740"/>
            <a:ext cx="4074780" cy="3670767"/>
          </a:xfrm>
        </p:spPr>
      </p:pic>
      <p:pic>
        <p:nvPicPr>
          <p:cNvPr id="6" name="Picture 5" descr="Figure03.2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75" y="2242740"/>
            <a:ext cx="3670767" cy="36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21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Field </a:t>
            </a:r>
            <a:r>
              <a:rPr lang="en-US" dirty="0"/>
              <a:t>of View</a:t>
            </a:r>
          </a:p>
        </p:txBody>
      </p:sp>
      <p:pic>
        <p:nvPicPr>
          <p:cNvPr id="4" name="Content Placeholder 3" descr="Figure03.14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59" b="-13795"/>
          <a:stretch/>
        </p:blipFill>
        <p:spPr>
          <a:xfrm>
            <a:off x="1524000" y="2981357"/>
            <a:ext cx="9005728" cy="2505044"/>
          </a:xfrm>
        </p:spPr>
      </p:pic>
    </p:spTree>
    <p:extLst>
      <p:ext uri="{BB962C8B-B14F-4D97-AF65-F5344CB8AC3E}">
        <p14:creationId xmlns:p14="http://schemas.microsoft.com/office/powerpoint/2010/main" val="2374110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446" y="1992923"/>
            <a:ext cx="9906367" cy="4096995"/>
          </a:xfrm>
        </p:spPr>
        <p:txBody>
          <a:bodyPr>
            <a:normAutofit/>
          </a:bodyPr>
          <a:lstStyle/>
          <a:p>
            <a:r>
              <a:rPr lang="en-US" dirty="0"/>
              <a:t>Don’t feel compelled to use the code from the book</a:t>
            </a:r>
          </a:p>
          <a:p>
            <a:pPr lvl="1"/>
            <a:r>
              <a:rPr lang="en-US" dirty="0"/>
              <a:t>It may be easier to write it yourself</a:t>
            </a:r>
          </a:p>
          <a:p>
            <a:r>
              <a:rPr lang="en-US" dirty="0"/>
              <a:t>Choose a good, easy-to-use library for vector-matrix math</a:t>
            </a:r>
          </a:p>
          <a:p>
            <a:pPr lvl="1"/>
            <a:r>
              <a:rPr lang="en-US" dirty="0"/>
              <a:t>…feel free to post suggestions on piazza</a:t>
            </a:r>
          </a:p>
          <a:p>
            <a:r>
              <a:rPr lang="en-US" dirty="0"/>
              <a:t>Debug using single pixel images when possible</a:t>
            </a:r>
          </a:p>
          <a:p>
            <a:r>
              <a:rPr lang="en-US" dirty="0"/>
              <a:t>Use test-driven development</a:t>
            </a:r>
          </a:p>
          <a:p>
            <a:pPr lvl="1"/>
            <a:r>
              <a:rPr lang="en-US" dirty="0"/>
              <a:t>As you incrementally add functions…</a:t>
            </a:r>
          </a:p>
          <a:p>
            <a:pPr lvl="1"/>
            <a:r>
              <a:rPr lang="en-US" dirty="0"/>
              <a:t>…write test </a:t>
            </a:r>
            <a:r>
              <a:rPr lang="en-US" dirty="0" err="1"/>
              <a:t>executables</a:t>
            </a:r>
            <a:r>
              <a:rPr lang="en-US" dirty="0"/>
              <a:t> for all major functions </a:t>
            </a:r>
          </a:p>
        </p:txBody>
      </p:sp>
    </p:spTree>
    <p:extLst>
      <p:ext uri="{BB962C8B-B14F-4D97-AF65-F5344CB8AC3E}">
        <p14:creationId xmlns:p14="http://schemas.microsoft.com/office/powerpoint/2010/main" val="32507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D1699-0355-4EB6-AE78-106B2E7F3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5FB87-4068-4983-8F04-E8B03B9CC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5" y="457010"/>
            <a:ext cx="4796307" cy="794064"/>
          </a:xfr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Another example</a:t>
            </a:r>
          </a:p>
        </p:txBody>
      </p:sp>
    </p:spTree>
    <p:extLst>
      <p:ext uri="{BB962C8B-B14F-4D97-AF65-F5344CB8AC3E}">
        <p14:creationId xmlns:p14="http://schemas.microsoft.com/office/powerpoint/2010/main" val="342218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Research Areas in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Increase quality</a:t>
            </a:r>
          </a:p>
          <a:p>
            <a:pPr lvl="1"/>
            <a:r>
              <a:rPr lang="en-US" dirty="0"/>
              <a:t>More accurate modeling of the physics of light</a:t>
            </a:r>
          </a:p>
          <a:p>
            <a:pPr lvl="1"/>
            <a:r>
              <a:rPr lang="en-US" dirty="0"/>
              <a:t>Better models of materials </a:t>
            </a:r>
          </a:p>
          <a:p>
            <a:pPr lvl="1"/>
            <a:endParaRPr lang="en-US" dirty="0"/>
          </a:p>
          <a:p>
            <a:r>
              <a:rPr lang="en-US" dirty="0"/>
              <a:t>Reduce time</a:t>
            </a:r>
          </a:p>
          <a:p>
            <a:pPr lvl="1"/>
            <a:r>
              <a:rPr lang="en-US" dirty="0"/>
              <a:t>More efficient algorithms (numerical or otherwise)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Better data structures</a:t>
            </a:r>
          </a:p>
          <a:p>
            <a:pPr lvl="1"/>
            <a:r>
              <a:rPr lang="en-US" dirty="0"/>
              <a:t>Parallelism</a:t>
            </a:r>
          </a:p>
        </p:txBody>
      </p:sp>
    </p:spTree>
    <p:extLst>
      <p:ext uri="{BB962C8B-B14F-4D97-AF65-F5344CB8AC3E}">
        <p14:creationId xmlns:p14="http://schemas.microsoft.com/office/powerpoint/2010/main" val="233222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54311" y="255393"/>
            <a:ext cx="8913813" cy="948824"/>
          </a:xfrm>
        </p:spPr>
        <p:txBody>
          <a:bodyPr>
            <a:noAutofit/>
          </a:bodyPr>
          <a:lstStyle/>
          <a:p>
            <a:r>
              <a:rPr lang="en-US" sz="2400" dirty="0"/>
              <a:t>Managing Geometric Complexity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F2E0E-F287-4A47-B617-4FEE6402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7331"/>
            <a:ext cx="10264461" cy="57581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076" y="5894565"/>
            <a:ext cx="10622924" cy="646331"/>
          </a:xfrm>
          <a:prstGeom prst="rect">
            <a:avLst/>
          </a:prstGeom>
          <a:solidFill>
            <a:schemeClr val="bg2">
              <a:lumMod val="75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PantaRay</a:t>
            </a:r>
            <a:r>
              <a:rPr lang="en-US" dirty="0"/>
              <a:t>: Fast Ray-Traced Occlusion Caching of Massive Scenes </a:t>
            </a:r>
            <a:r>
              <a:rPr lang="en-US" dirty="0" err="1"/>
              <a:t>Pantaleoni</a:t>
            </a:r>
            <a:r>
              <a:rPr lang="en-US" dirty="0"/>
              <a:t> et al., SIGGRAPH 2010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10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the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563" y="1690691"/>
            <a:ext cx="9289871" cy="4575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Syllabus is on course website: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courses.engr.illinois.edu</a:t>
            </a:r>
            <a:r>
              <a:rPr lang="en-US" dirty="0"/>
              <a:t>/cs419/</a:t>
            </a:r>
            <a:r>
              <a:rPr lang="en-US" dirty="0" err="1"/>
              <a:t>index.html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We’ll use Piazza…I’ll create a folder on piazza </a:t>
            </a:r>
          </a:p>
          <a:p>
            <a:pPr lvl="1"/>
            <a:r>
              <a:rPr lang="en-US" dirty="0"/>
              <a:t>..and notify everyone by e-mail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the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Grades probably on usual scale:</a:t>
            </a:r>
          </a:p>
          <a:p>
            <a:pPr lvl="1"/>
            <a:r>
              <a:rPr lang="en-US" dirty="0"/>
              <a:t>97 to 93: A</a:t>
            </a:r>
          </a:p>
          <a:p>
            <a:pPr lvl="1"/>
            <a:r>
              <a:rPr lang="en-US" dirty="0"/>
              <a:t>93 to 90: A-</a:t>
            </a:r>
          </a:p>
          <a:p>
            <a:pPr lvl="1"/>
            <a:r>
              <a:rPr lang="en-US" dirty="0"/>
              <a:t>90 to 87: B+</a:t>
            </a:r>
          </a:p>
          <a:p>
            <a:pPr lvl="1"/>
            <a:r>
              <a:rPr lang="en-US" dirty="0"/>
              <a:t>87 to 83: B</a:t>
            </a:r>
          </a:p>
          <a:p>
            <a:pPr lvl="1"/>
            <a:r>
              <a:rPr lang="en-US" dirty="0"/>
              <a:t>83 to 80: B-</a:t>
            </a:r>
          </a:p>
          <a:p>
            <a:pPr lvl="1"/>
            <a:r>
              <a:rPr lang="en-US" dirty="0"/>
              <a:t>…etc.</a:t>
            </a:r>
          </a:p>
          <a:p>
            <a:r>
              <a:rPr lang="en-US" dirty="0"/>
              <a:t>won’t be any tighter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2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Stuff about the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1600" y="1825625"/>
            <a:ext cx="11252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programming assignments</a:t>
            </a:r>
            <a:br>
              <a:rPr lang="en-US" dirty="0"/>
            </a:br>
            <a:r>
              <a:rPr lang="en-US" dirty="0"/>
              <a:t>…you should have the chance to build something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MP1: 40%</a:t>
            </a:r>
          </a:p>
          <a:p>
            <a:r>
              <a:rPr lang="en-US" dirty="0"/>
              <a:t>MP2: 30%</a:t>
            </a:r>
          </a:p>
          <a:p>
            <a:r>
              <a:rPr lang="en-US" dirty="0"/>
              <a:t>MP3: 30%</a:t>
            </a:r>
          </a:p>
          <a:p>
            <a:r>
              <a:rPr lang="en-US" dirty="0"/>
              <a:t>Extra Credit MP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80003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8613</TotalTime>
  <Words>786</Words>
  <Application>Microsoft Office PowerPoint</Application>
  <PresentationFormat>Widescreen</PresentationFormat>
  <Paragraphs>170</Paragraphs>
  <Slides>32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Cambria</vt:lpstr>
      <vt:lpstr>Cambria Math</vt:lpstr>
      <vt:lpstr>Comic Sans MS</vt:lpstr>
      <vt:lpstr>Lato</vt:lpstr>
      <vt:lpstr>Lato Medium</vt:lpstr>
      <vt:lpstr>Wingdings</vt:lpstr>
      <vt:lpstr>SampleSlides</vt:lpstr>
      <vt:lpstr>Equation</vt:lpstr>
      <vt:lpstr>PowerPoint Presentation</vt:lpstr>
      <vt:lpstr>Great Moments in Computer Graphics…</vt:lpstr>
      <vt:lpstr>Rendering by Simulating Light Transport</vt:lpstr>
      <vt:lpstr>Another example</vt:lpstr>
      <vt:lpstr>Some Research Areas in Rendering</vt:lpstr>
      <vt:lpstr>Managing Geometric Complexity </vt:lpstr>
      <vt:lpstr>Some Stuff about the Class</vt:lpstr>
      <vt:lpstr>Some Stuff about the Class</vt:lpstr>
      <vt:lpstr>Some Stuff about the Class</vt:lpstr>
      <vt:lpstr>Some Stuff about the Class</vt:lpstr>
      <vt:lpstr>Some Stuff about the Class</vt:lpstr>
      <vt:lpstr>Some Stuff about Coding</vt:lpstr>
      <vt:lpstr>Our Model of Light Rays</vt:lpstr>
      <vt:lpstr>Ray Tracing</vt:lpstr>
      <vt:lpstr>Resolution</vt:lpstr>
      <vt:lpstr>Ray Tracing – basic algorithm</vt:lpstr>
      <vt:lpstr>Well…actually we’re ray-casting</vt:lpstr>
      <vt:lpstr>Orthographic ray-tracing</vt:lpstr>
      <vt:lpstr>Orthographic ray-tracing</vt:lpstr>
      <vt:lpstr>Rays</vt:lpstr>
      <vt:lpstr>Intersecting Rays and Implicit Surfaces</vt:lpstr>
      <vt:lpstr>Plane Equation</vt:lpstr>
      <vt:lpstr>Ray-Plane Intersection</vt:lpstr>
      <vt:lpstr>Ray-Sphere Intersection</vt:lpstr>
      <vt:lpstr>Ray-Sphere Intersection</vt:lpstr>
      <vt:lpstr>Point in Triangle Test</vt:lpstr>
      <vt:lpstr>Barycentric Coordinates for Triangles</vt:lpstr>
      <vt:lpstr>Barycentric Coordinates for Triangles</vt:lpstr>
      <vt:lpstr>Computing Pixel Coordinates</vt:lpstr>
      <vt:lpstr>What Changed?</vt:lpstr>
      <vt:lpstr>Changing Field of View</vt:lpstr>
      <vt:lpstr>Implementation Tips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72</cp:revision>
  <dcterms:created xsi:type="dcterms:W3CDTF">2017-05-11T14:02:37Z</dcterms:created>
  <dcterms:modified xsi:type="dcterms:W3CDTF">2018-02-16T15:44:45Z</dcterms:modified>
</cp:coreProperties>
</file>